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8" r:id="rId13"/>
    <p:sldId id="269" r:id="rId14"/>
    <p:sldId id="270" r:id="rId15"/>
    <p:sldId id="271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5"/>
    <p:restoredTop sz="94621"/>
  </p:normalViewPr>
  <p:slideViewPr>
    <p:cSldViewPr snapToGrid="0" snapToObjects="1">
      <p:cViewPr>
        <p:scale>
          <a:sx n="72" d="100"/>
          <a:sy n="72" d="100"/>
        </p:scale>
        <p:origin x="96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469A4-25FF-074D-BA71-858CFEDC7C09}" type="datetimeFigureOut">
              <a:rPr lang="pt-PT" smtClean="0"/>
              <a:t>23/01/19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495BA-0E50-544C-8769-89E66D6340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231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305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576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9D1C-8FE4-0F42-A2C1-8F910B4BA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8D158-F822-7848-9D07-915B706A3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D6DA4-20BD-9842-9653-73B9EB29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D9D6-85A0-2E49-B9AF-DD26ED61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4EC8-ACF1-1848-8D5D-8F4A5A6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00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EE29-52A0-504D-AC97-209B21E7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2BB9-2890-934B-B4FD-6692025B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87D5D-08ED-3D46-AD0D-9C34B0D3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D587-76CF-6F42-BFA1-68DFB98B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6333-23C7-B940-BED3-A9291308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69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42CD5-1C0B-DC4A-9477-99A5F2299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D68CB-A6E5-F94E-9EAE-774516DEB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C9766-26CB-3445-8500-315DF49B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551D7-7CD5-7848-9C73-BCB9CB9C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66835-E040-8547-8D28-2FA9F31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911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530-9CF8-394D-AD76-8194E7AB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2A28-B23A-4648-B39D-04E21E95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6662-B9E7-6445-8ABD-861C8A37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C6AD4-FF92-8048-AB6A-AB171764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D9B51-009C-3547-939F-4968B86B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527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8A52-31FE-0E44-9A83-7508CC0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B4DE6-25F9-274B-9262-9E51DDEF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E50D-5D95-0345-9E1C-2E9F27A9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CA0F-7166-F742-900A-48EABAA1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9CD9E-2C1D-284D-ACA8-BB8C4CD3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08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ECB-FF7A-064A-85CB-C3CDF026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1100-4D31-E642-A18F-6E6965218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F4956-8254-4345-BA31-AE8521503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B042-309B-5048-B16A-DB0DBE47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B6A5-836C-D642-B6C6-BD0FD296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F68B-346D-F746-9A9D-500EF9B5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78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B2E8-5815-244B-BBDA-B259EDC7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51353-8F91-B640-893A-D8171B1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68CDE-733D-0943-BA08-AB4417710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3F71A-3FFA-9A43-AEE7-9F11FEE29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95A90-2DAE-4442-AD40-36E2D5280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F6DE-3EC5-564D-BF07-4C6F16CD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36A0D-59D0-8B48-84BE-3C4B9C84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6F0DF-79ED-7440-995A-A9153345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77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762E-D4AC-8444-B784-696DE628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CB057-106E-F54F-983C-BD26F37D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0BFE-7116-0D47-8606-53EC2814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161E-744C-5B4B-8BE3-B50BBDA3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084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2EF02-011B-CA4F-BA33-BC0D526A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7BBED-8E90-DF4B-ABDD-7254EEE0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904F4-6F62-364E-AAEE-3710DEFE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694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FC69-0F35-E44B-B085-C215F86C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C8B1-E696-334E-AD55-6278EDEE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7F5E6-11C8-9E45-893A-C5C42F327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2E011-83F5-BA41-8B94-5BCC19AD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56627-B266-FF47-82D7-50780B30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D3621-C3C6-7D4F-86AD-360BA589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70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9A54-2F2D-0947-BEC4-52562B51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E3CFF-B3EA-0349-9099-CF769A89A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350A8-D0EE-DA47-9737-1FAED879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C5179-B658-3949-BB26-715F9F29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AD38-DF3D-2141-83C1-9654109C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52F53-08F3-CC4D-BE19-A631345A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42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B1C14-8C45-EA4E-B2A0-09060DF5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F3333-F54E-DE44-85F7-8E3475BF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B8FC6-56C3-8A4D-A4DE-A76A431D9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065B-F6F9-3A4E-9C9C-4029B9D44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1CE3B-44CF-2247-B113-98CF18CA3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74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D4B5-4041-8C4B-806B-244E63BC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pt-PT" sz="3800" b="1" dirty="0"/>
              <a:t>Parque Aquático com Nome Bonito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54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2CCE-DFA1-EA49-BFA7-19211C37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Transações: Visitar uma atração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E3735-8A15-364C-AF43-29365C95AB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71" y="1828164"/>
            <a:ext cx="9335258" cy="4258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95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F6F-73EF-A746-904B-4A58169D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Transações: Registar saída do Parque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3D408-F318-9B48-B496-2540ECF3E3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18" y="2007458"/>
            <a:ext cx="6964363" cy="4045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73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8E0D-377F-A544-AD67-740E06B2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Espaço e Crescimento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A3DBF8-491B-2743-8606-8221B7194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386241"/>
              </p:ext>
            </p:extLst>
          </p:nvPr>
        </p:nvGraphicFramePr>
        <p:xfrm>
          <a:off x="268942" y="2223245"/>
          <a:ext cx="5504330" cy="3603809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912782293"/>
                    </a:ext>
                  </a:extLst>
                </a:gridCol>
                <a:gridCol w="2456331">
                  <a:extLst>
                    <a:ext uri="{9D8B030D-6E8A-4147-A177-3AD203B41FA5}">
                      <a16:colId xmlns:a16="http://schemas.microsoft.com/office/drawing/2014/main" val="2383138355"/>
                    </a:ext>
                  </a:extLst>
                </a:gridCol>
              </a:tblGrid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3536004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761119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312852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006696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7853107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Trabalha_em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454372"/>
                  </a:ext>
                </a:extLst>
              </a:tr>
              <a:tr h="472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Funcionário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9235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667801-8E51-AD4F-A09C-4A5DFA701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51590"/>
              </p:ext>
            </p:extLst>
          </p:nvPr>
        </p:nvGraphicFramePr>
        <p:xfrm>
          <a:off x="6329082" y="2223246"/>
          <a:ext cx="5504400" cy="360360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223248">
                  <a:extLst>
                    <a:ext uri="{9D8B030D-6E8A-4147-A177-3AD203B41FA5}">
                      <a16:colId xmlns:a16="http://schemas.microsoft.com/office/drawing/2014/main" val="2853832658"/>
                    </a:ext>
                  </a:extLst>
                </a:gridCol>
                <a:gridCol w="3281152">
                  <a:extLst>
                    <a:ext uri="{9D8B030D-6E8A-4147-A177-3AD203B41FA5}">
                      <a16:colId xmlns:a16="http://schemas.microsoft.com/office/drawing/2014/main" val="2717777411"/>
                    </a:ext>
                  </a:extLst>
                </a:gridCol>
              </a:tblGrid>
              <a:tr h="541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601476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49*4 = 196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1090352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124*1000000 = 124,000,000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5621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24*1000000*18 = 432,000,000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802901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79*13 = 1,027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18638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>
                          <a:effectLst/>
                        </a:rPr>
                        <a:t>Trabalha_em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24*4*214 = 20,544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147756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>
                          <a:effectLst/>
                        </a:rPr>
                        <a:t>Funcionário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76*40 = 3,040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174834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Total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556,024,807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3040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AF1065-A242-2348-AAD9-3E526B37F9F9}"/>
              </a:ext>
            </a:extLst>
          </p:cNvPr>
          <p:cNvSpPr txBox="1"/>
          <p:nvPr/>
        </p:nvSpPr>
        <p:spPr>
          <a:xfrm>
            <a:off x="268942" y="5952565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máximo de cada entrada por Tabela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B06B8-1A6E-0842-B34B-65C29E6A5F70}"/>
              </a:ext>
            </a:extLst>
          </p:cNvPr>
          <p:cNvSpPr txBox="1"/>
          <p:nvPr/>
        </p:nvSpPr>
        <p:spPr>
          <a:xfrm>
            <a:off x="6329082" y="5952564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total da BD com informação de 1 ano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059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1842-3C93-5446-ADF7-79DF6AD5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Segurança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DD5368-8D76-AB4C-BFE4-8C9F5CF5B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789259"/>
              </p:ext>
            </p:extLst>
          </p:nvPr>
        </p:nvGraphicFramePr>
        <p:xfrm>
          <a:off x="161364" y="2120994"/>
          <a:ext cx="11869272" cy="3663571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695610">
                  <a:extLst>
                    <a:ext uri="{9D8B030D-6E8A-4147-A177-3AD203B41FA5}">
                      <a16:colId xmlns:a16="http://schemas.microsoft.com/office/drawing/2014/main" val="148146133"/>
                    </a:ext>
                  </a:extLst>
                </a:gridCol>
                <a:gridCol w="1406177">
                  <a:extLst>
                    <a:ext uri="{9D8B030D-6E8A-4147-A177-3AD203B41FA5}">
                      <a16:colId xmlns:a16="http://schemas.microsoft.com/office/drawing/2014/main" val="118020268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225614398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9216162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63353324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16071825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119373559"/>
                    </a:ext>
                  </a:extLst>
                </a:gridCol>
              </a:tblGrid>
              <a:tr h="783571"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Perfil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Utilizador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Atração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Categoria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 err="1"/>
                        <a:t>e_visitada_por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trabalha_em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884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815044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Funcionário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171831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564267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Sensor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61425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Update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64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08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B946C2-C751-9A4C-BEE7-34CD6BE6A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9" b="4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1464F-797B-674B-B155-D9771DEF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NoSQL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2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76328-2D15-C848-A1DB-81FBC6CE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398"/>
            <a:ext cx="4885017" cy="4699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76FF3-6834-474C-92FB-00F145D4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480" y="1509601"/>
            <a:ext cx="4955741" cy="470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6F564-12EA-C54E-88C8-2DD784A5D7F3}"/>
              </a:ext>
            </a:extLst>
          </p:cNvPr>
          <p:cNvSpPr txBox="1"/>
          <p:nvPr/>
        </p:nvSpPr>
        <p:spPr>
          <a:xfrm>
            <a:off x="528543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Atração é visitada por Utilizador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8616A-DF2C-984F-B3FA-3A680EC3166A}"/>
              </a:ext>
            </a:extLst>
          </p:cNvPr>
          <p:cNvSpPr txBox="1"/>
          <p:nvPr/>
        </p:nvSpPr>
        <p:spPr>
          <a:xfrm>
            <a:off x="6461185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Funcionário trabalha em Atração</a:t>
            </a:r>
          </a:p>
        </p:txBody>
      </p:sp>
    </p:spTree>
    <p:extLst>
      <p:ext uri="{BB962C8B-B14F-4D97-AF65-F5344CB8AC3E}">
        <p14:creationId xmlns:p14="http://schemas.microsoft.com/office/powerpoint/2010/main" val="132648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78F98-F09D-804E-BCE4-8D054521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365" y="1690688"/>
            <a:ext cx="5096435" cy="495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CF6BA-6C3D-E442-BDEE-751030FD0A27}"/>
              </a:ext>
            </a:extLst>
          </p:cNvPr>
          <p:cNvSpPr txBox="1"/>
          <p:nvPr/>
        </p:nvSpPr>
        <p:spPr>
          <a:xfrm>
            <a:off x="591670" y="3939778"/>
            <a:ext cx="550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Utilizador pertence a Categoria</a:t>
            </a:r>
          </a:p>
        </p:txBody>
      </p:sp>
    </p:spTree>
    <p:extLst>
      <p:ext uri="{BB962C8B-B14F-4D97-AF65-F5344CB8AC3E}">
        <p14:creationId xmlns:p14="http://schemas.microsoft.com/office/powerpoint/2010/main" val="590264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B02-75B3-3F44-BA9A-B865B99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Migração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E36A1-B9E5-F340-B02D-948FAB53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501900" cy="1993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D0F35E-D3DB-C74F-9C58-6C068A23EA2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40100" y="2687638"/>
            <a:ext cx="5212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5E35028-5DE3-1341-A5B3-937B5D2D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86" y="1608093"/>
            <a:ext cx="1832374" cy="2075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D7F07-DCD5-2148-9A77-62E8C075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588" y="4681538"/>
            <a:ext cx="3810000" cy="1993900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6831FA3-5C06-194C-9039-52F062F9EF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20349" y="3937374"/>
            <a:ext cx="2302891" cy="1714126"/>
          </a:xfrm>
          <a:prstGeom prst="bentConnector3">
            <a:avLst>
              <a:gd name="adj1" fmla="val 1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23C0E7-A50D-E14E-9F2A-E0A367CE4C51}"/>
              </a:ext>
            </a:extLst>
          </p:cNvPr>
          <p:cNvSpPr txBox="1"/>
          <p:nvPr/>
        </p:nvSpPr>
        <p:spPr>
          <a:xfrm>
            <a:off x="4622800" y="2061122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export</a:t>
            </a:r>
            <a:endParaRPr lang="pt-PT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DD3084-C18C-C34E-8B17-EB4B0559A98B}"/>
              </a:ext>
            </a:extLst>
          </p:cNvPr>
          <p:cNvSpPr txBox="1"/>
          <p:nvPr/>
        </p:nvSpPr>
        <p:spPr>
          <a:xfrm>
            <a:off x="8552329" y="5678488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import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73298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D699-8F25-744C-91A9-1E86B01B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91556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D4E6-31C1-0E4F-9205-1EBF6EA8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1C042-7C91-344F-B07C-B84D3869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00" y="2279954"/>
            <a:ext cx="4233000" cy="281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6A284-490B-2445-9EBA-389234EA0835}"/>
              </a:ext>
            </a:extLst>
          </p:cNvPr>
          <p:cNvSpPr txBox="1"/>
          <p:nvPr/>
        </p:nvSpPr>
        <p:spPr>
          <a:xfrm>
            <a:off x="838200" y="2950275"/>
            <a:ext cx="5771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Localização: Algarve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Funcionamento: maio a outubro, das 9h às 18h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Número de atrações: 13</a:t>
            </a:r>
          </a:p>
        </p:txBody>
      </p:sp>
    </p:spTree>
    <p:extLst>
      <p:ext uri="{BB962C8B-B14F-4D97-AF65-F5344CB8AC3E}">
        <p14:creationId xmlns:p14="http://schemas.microsoft.com/office/powerpoint/2010/main" val="246275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45E2-7693-1246-AE55-FA4C3BAE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Estudo: Informações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B4C35-51C8-EE4C-8F6C-6B541296984E}"/>
              </a:ext>
            </a:extLst>
          </p:cNvPr>
          <p:cNvSpPr txBox="1"/>
          <p:nvPr/>
        </p:nvSpPr>
        <p:spPr>
          <a:xfrm>
            <a:off x="1136469" y="2638697"/>
            <a:ext cx="518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77EDE-9640-1841-9792-386B111C8AD7}"/>
              </a:ext>
            </a:extLst>
          </p:cNvPr>
          <p:cNvSpPr txBox="1"/>
          <p:nvPr/>
        </p:nvSpPr>
        <p:spPr>
          <a:xfrm>
            <a:off x="838200" y="2123201"/>
            <a:ext cx="53427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Há 5 anos que possui um fluxo de visitantes superior a 1 milhão (anualmente).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Concorrente direto com o Parque Aquático com Nome Feio (1,2 milhões de visitantes).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Cada atração possui sensores na entrada da fila e na entrada da atração em si.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Cada utilizador possui uma pulseira, que será usada para validar a entrada na fila e na atração e como chave de cacifo.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2462F-6DE9-D846-9D40-8347F7D92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178" y="2280108"/>
            <a:ext cx="5285705" cy="29732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4663AC-11E4-A04A-9F37-24A0F477E451}"/>
              </a:ext>
            </a:extLst>
          </p:cNvPr>
          <p:cNvSpPr/>
          <p:nvPr/>
        </p:nvSpPr>
        <p:spPr>
          <a:xfrm>
            <a:off x="6479178" y="5184067"/>
            <a:ext cx="5665694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 err="1"/>
              <a:t>https</a:t>
            </a:r>
            <a:r>
              <a:rPr lang="pt-PT" sz="300" dirty="0"/>
              <a:t>://</a:t>
            </a:r>
            <a:r>
              <a:rPr lang="pt-PT" sz="300" dirty="0" err="1"/>
              <a:t>www.google.pt</a:t>
            </a:r>
            <a:r>
              <a:rPr lang="pt-PT" sz="300" dirty="0"/>
              <a:t>/</a:t>
            </a:r>
            <a:r>
              <a:rPr lang="pt-PT" sz="300" dirty="0" err="1"/>
              <a:t>url?sa</a:t>
            </a:r>
            <a:r>
              <a:rPr lang="pt-PT" sz="300" dirty="0"/>
              <a:t>=</a:t>
            </a:r>
            <a:r>
              <a:rPr lang="pt-PT" sz="300" dirty="0" err="1"/>
              <a:t>i&amp;rct</a:t>
            </a:r>
            <a:r>
              <a:rPr lang="pt-PT" sz="300" dirty="0"/>
              <a:t>=</a:t>
            </a:r>
            <a:r>
              <a:rPr lang="pt-PT" sz="300" dirty="0" err="1"/>
              <a:t>j&amp;q</a:t>
            </a:r>
            <a:r>
              <a:rPr lang="pt-PT" sz="300" dirty="0"/>
              <a:t>=&amp;</a:t>
            </a:r>
            <a:r>
              <a:rPr lang="pt-PT" sz="300" dirty="0" err="1"/>
              <a:t>esrc</a:t>
            </a:r>
            <a:r>
              <a:rPr lang="pt-PT" sz="300" dirty="0"/>
              <a:t>=</a:t>
            </a:r>
            <a:r>
              <a:rPr lang="pt-PT" sz="300" dirty="0" err="1"/>
              <a:t>s&amp;source</a:t>
            </a:r>
            <a:r>
              <a:rPr lang="pt-PT" sz="300" dirty="0"/>
              <a:t>=</a:t>
            </a:r>
            <a:r>
              <a:rPr lang="pt-PT" sz="300" dirty="0" err="1"/>
              <a:t>images&amp;cd</a:t>
            </a:r>
            <a:r>
              <a:rPr lang="pt-PT" sz="300" dirty="0"/>
              <a:t>=&amp;</a:t>
            </a:r>
            <a:r>
              <a:rPr lang="pt-PT" sz="300" dirty="0" err="1"/>
              <a:t>cad</a:t>
            </a:r>
            <a:r>
              <a:rPr lang="pt-PT" sz="300" dirty="0"/>
              <a:t>=</a:t>
            </a:r>
            <a:r>
              <a:rPr lang="pt-PT" sz="300" dirty="0" err="1"/>
              <a:t>rja&amp;uact</a:t>
            </a:r>
            <a:r>
              <a:rPr lang="pt-PT" sz="300" dirty="0"/>
              <a:t>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358588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7FAC-FB0D-2246-8055-86D3F890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Motivação e Objetivos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47C25-3171-1C41-B513-BF287EC017E6}"/>
              </a:ext>
            </a:extLst>
          </p:cNvPr>
          <p:cNvSpPr txBox="1"/>
          <p:nvPr/>
        </p:nvSpPr>
        <p:spPr>
          <a:xfrm>
            <a:off x="986118" y="1900518"/>
            <a:ext cx="678179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sz="2000" dirty="0"/>
              <a:t>Ineficiência na alocação de funcionários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sz="2000" dirty="0"/>
              <a:t>Falta de informação sobre que atrações são mais visitadas </a:t>
            </a:r>
          </a:p>
          <a:p>
            <a:r>
              <a:rPr lang="pt-PT" sz="2000" dirty="0"/>
              <a:t>por cada faixa etária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sz="2000" dirty="0"/>
              <a:t>Desconhecimento dos tempos de espera de cada atração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sz="2000" dirty="0"/>
          </a:p>
          <a:p>
            <a:endParaRPr lang="pt-PT" sz="2000" dirty="0"/>
          </a:p>
          <a:p>
            <a:endParaRPr lang="pt-PT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sz="2000" dirty="0"/>
              <a:t>Novas atividades publicitárias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sz="2000" dirty="0"/>
              <a:t>Distribuição eficiente dos funcionários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sz="2000" dirty="0"/>
              <a:t>Alocação mais sustentável de recursos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endParaRPr lang="pt-PT" dirty="0"/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93F0F77E-51A9-0540-83A2-F94924E84A1B}"/>
              </a:ext>
            </a:extLst>
          </p:cNvPr>
          <p:cNvSpPr/>
          <p:nvPr/>
        </p:nvSpPr>
        <p:spPr>
          <a:xfrm>
            <a:off x="8287870" y="2743200"/>
            <a:ext cx="1918447" cy="265355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59A1-A5E1-8543-AC33-CA2E88D3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Requisitos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1A4A3-8490-F34B-B981-06B2F8762F1D}"/>
              </a:ext>
            </a:extLst>
          </p:cNvPr>
          <p:cNvSpPr txBox="1"/>
          <p:nvPr/>
        </p:nvSpPr>
        <p:spPr>
          <a:xfrm>
            <a:off x="838200" y="1690688"/>
            <a:ext cx="54191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 de descrição: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Cada atração tem uma numeração única;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Um utilizador tem associado uma categoria;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A cada categoria, corresponde um preço de bilhete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 Parque possui 4 zonas.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80DDB-8F69-2F47-9809-5BB9B323FE35}"/>
              </a:ext>
            </a:extLst>
          </p:cNvPr>
          <p:cNvSpPr txBox="1"/>
          <p:nvPr/>
        </p:nvSpPr>
        <p:spPr>
          <a:xfrm>
            <a:off x="6705600" y="1690688"/>
            <a:ext cx="50740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 de exploração: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Obter uma listagem dos utilizadores que frequentaram uma atração num intervalo de tempo;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Obter a hora de entrada média dos utilizadores de uma categoria;</a:t>
            </a:r>
            <a:endParaRPr lang="en-US" dirty="0"/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7A0F0-5148-2841-AB9B-2C56C62FD686}"/>
              </a:ext>
            </a:extLst>
          </p:cNvPr>
          <p:cNvSpPr txBox="1"/>
          <p:nvPr/>
        </p:nvSpPr>
        <p:spPr>
          <a:xfrm>
            <a:off x="838200" y="4826675"/>
            <a:ext cx="1135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 de controlo: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 departamento de marketing consulta dados estatísticos sobre a frequência das atrações por parte dos utilizadores e os seus tempos de espera;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A administração regista e modifica funcionários e atrações;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5014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06CE-77D3-3646-ACAA-9FE4369F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Entidades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6D1316-0C90-3748-BA15-21BCC04A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330426"/>
              </p:ext>
            </p:extLst>
          </p:nvPr>
        </p:nvGraphicFramePr>
        <p:xfrm>
          <a:off x="766483" y="1690688"/>
          <a:ext cx="10587317" cy="4646911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557680">
                  <a:extLst>
                    <a:ext uri="{9D8B030D-6E8A-4147-A177-3AD203B41FA5}">
                      <a16:colId xmlns:a16="http://schemas.microsoft.com/office/drawing/2014/main" val="4255838356"/>
                    </a:ext>
                  </a:extLst>
                </a:gridCol>
                <a:gridCol w="2582272">
                  <a:extLst>
                    <a:ext uri="{9D8B030D-6E8A-4147-A177-3AD203B41FA5}">
                      <a16:colId xmlns:a16="http://schemas.microsoft.com/office/drawing/2014/main" val="272750921"/>
                    </a:ext>
                  </a:extLst>
                </a:gridCol>
                <a:gridCol w="5447365">
                  <a:extLst>
                    <a:ext uri="{9D8B030D-6E8A-4147-A177-3AD203B41FA5}">
                      <a16:colId xmlns:a16="http://schemas.microsoft.com/office/drawing/2014/main" val="4240984176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Nome da 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Apelidos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PT" sz="2000" dirty="0">
                          <a:effectLst/>
                        </a:rPr>
                        <a:t>Ocorrência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569840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Funcionário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Empregados,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Staff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Funcionário trabalha numa determinada Atração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3417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Diversões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Cada Atração é controlada por um Funcionário e pode ser usada por um 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9544206"/>
                  </a:ext>
                </a:extLst>
              </a:tr>
              <a:tr h="13521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Cliente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Utilizador tem associada a si uma Categoria e pode usufruir de uma ou mais Atrações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423667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Categoria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Faixa etária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Categoria representa um tipo de Utilizador do Parque, de acordo com a Administração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468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DC4B-0E44-8B4C-B5AE-F129AD1B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Relacionamentos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6DB22B-A2EA-0943-880F-A4C6E2D1A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38477"/>
              </p:ext>
            </p:extLst>
          </p:nvPr>
        </p:nvGraphicFramePr>
        <p:xfrm>
          <a:off x="428065" y="2041982"/>
          <a:ext cx="11335870" cy="380300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267174">
                  <a:extLst>
                    <a:ext uri="{9D8B030D-6E8A-4147-A177-3AD203B41FA5}">
                      <a16:colId xmlns:a16="http://schemas.microsoft.com/office/drawing/2014/main" val="3768581470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37706618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94839002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833843542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3012819543"/>
                    </a:ext>
                  </a:extLst>
                </a:gridCol>
              </a:tblGrid>
              <a:tr h="643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Multiplicidade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Relação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>
                          <a:effectLst/>
                        </a:rPr>
                        <a:t>Multiplicidade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672550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Funcionário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Trabalha em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1854173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É visitado por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9772461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Pertence 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1.. 1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080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45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3EED-0CB0-D042-99CC-5D266D50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Diagrama 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AE9EC-31F9-2746-B610-8A0507FC9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159" y="1690688"/>
            <a:ext cx="12208319" cy="4436056"/>
          </a:xfrm>
        </p:spPr>
      </p:pic>
    </p:spTree>
    <p:extLst>
      <p:ext uri="{BB962C8B-B14F-4D97-AF65-F5344CB8AC3E}">
        <p14:creationId xmlns:p14="http://schemas.microsoft.com/office/powerpoint/2010/main" val="119320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15AD-6804-C841-91D2-85CD70FC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Modelo Lógico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0E679-521B-964F-9C81-7628F290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2" y="1957122"/>
            <a:ext cx="11884756" cy="40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2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563</Words>
  <Application>Microsoft Macintosh PowerPoint</Application>
  <PresentationFormat>Widescreen</PresentationFormat>
  <Paragraphs>164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Times New Roman</vt:lpstr>
      <vt:lpstr>Office Theme</vt:lpstr>
      <vt:lpstr>Parque Aquático com Nome Bonito</vt:lpstr>
      <vt:lpstr>Caso de Estudo</vt:lpstr>
      <vt:lpstr>Caso de Estudo: Informações</vt:lpstr>
      <vt:lpstr>Motivação e Objetivos</vt:lpstr>
      <vt:lpstr>Requisitos</vt:lpstr>
      <vt:lpstr>Modelação: Entidades</vt:lpstr>
      <vt:lpstr>Modelação: Relacionamentos</vt:lpstr>
      <vt:lpstr>Diagrama ER</vt:lpstr>
      <vt:lpstr>Modelo Lógico</vt:lpstr>
      <vt:lpstr>Transações: Visitar uma atração</vt:lpstr>
      <vt:lpstr>Transações: Registar saída do Parque</vt:lpstr>
      <vt:lpstr>Espaço e Crescimento</vt:lpstr>
      <vt:lpstr>Segurança</vt:lpstr>
      <vt:lpstr>NoSQL</vt:lpstr>
      <vt:lpstr>Nodos e Relacionamentos</vt:lpstr>
      <vt:lpstr>Nodos e Relacionamentos</vt:lpstr>
      <vt:lpstr>Migração</vt:lpstr>
      <vt:lpstr>Conclusão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Rafaela Cristina Riço Rodrigues</dc:creator>
  <cp:lastModifiedBy>Rafaela Cristina Riço Rodrigues</cp:lastModifiedBy>
  <cp:revision>29</cp:revision>
  <dcterms:created xsi:type="dcterms:W3CDTF">2019-01-22T16:55:10Z</dcterms:created>
  <dcterms:modified xsi:type="dcterms:W3CDTF">2019-01-23T19:25:35Z</dcterms:modified>
</cp:coreProperties>
</file>